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fb4a151-1d09-494c-9d05-b314262ccbd7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34733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743269" y="1316420"/>
            <a:ext cx="4321291" cy="451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7098606" y="1431498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>
            <a:off x="1090443" y="958270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primjere. Jesi li kad čuo/čula nepravilnu upotrebu nekih glagola koji nisu povratni? Što je točno?</a:t>
            </a:r>
            <a:endParaRPr sz="2400" dirty="0"/>
          </a:p>
        </p:txBody>
      </p:sp>
      <p:sp>
        <p:nvSpPr>
          <p:cNvPr id="234" name="Google Shape;234;p22"/>
          <p:cNvSpPr/>
          <p:nvPr/>
        </p:nvSpPr>
        <p:spPr>
          <a:xfrm>
            <a:off x="1425175" y="2347846"/>
            <a:ext cx="6096000" cy="146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Sjela sam se. 	Sjela sam.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Sjedni si. 	Sjedi.</a:t>
            </a:r>
            <a:endParaRPr dirty="0"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5665" y="3491670"/>
            <a:ext cx="2719070" cy="2475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7352082" y="3100815"/>
            <a:ext cx="33888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Glagole koji nisu povratni treba upotrebljavati bez povratne zamjenice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7277624" y="2220009"/>
            <a:ext cx="3331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UPORABA POVRATNIH GLAGOLA</a:t>
            </a:r>
            <a:endParaRPr sz="2400" dirty="0"/>
          </a:p>
        </p:txBody>
      </p:sp>
      <p:cxnSp>
        <p:nvCxnSpPr>
          <p:cNvPr id="238" name="Google Shape;238;p22"/>
          <p:cNvCxnSpPr/>
          <p:nvPr/>
        </p:nvCxnSpPr>
        <p:spPr>
          <a:xfrm rot="10800000" flipH="1">
            <a:off x="1474937" y="2604343"/>
            <a:ext cx="1395750" cy="107265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22" descr="Ｘ光線 Images, Stock Photos &amp; Vectors | Shutterstock"/>
          <p:cNvPicPr preferRelativeResize="0"/>
          <p:nvPr/>
        </p:nvPicPr>
        <p:blipFill rotWithShape="1">
          <a:blip r:embed="rId9">
            <a:alphaModFix/>
          </a:blip>
          <a:srcRect b="15100"/>
          <a:stretch/>
        </p:blipFill>
        <p:spPr>
          <a:xfrm>
            <a:off x="1748054" y="3742698"/>
            <a:ext cx="739559" cy="67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 descr="Sigurnost - Superius ide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4309" y="3277337"/>
            <a:ext cx="1064213" cy="101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2077" y="-261220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7" name="Google Shape;247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13453" y="1408951"/>
            <a:ext cx="4128129" cy="389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8738280" y="1540462"/>
            <a:ext cx="254405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727809" y="608817"/>
            <a:ext cx="763024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Gledao je filmove i prepirao se s bratom o njihovoj vrijednosti. Sjedio je na dvosjedu i lagano grickao bademe. Brat se nasmijao i odustao od prepirke.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Prijelazni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:_________________________________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Neprijelazni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:________________________________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Povratni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:___________________________________</a:t>
            </a:r>
            <a:endParaRPr sz="2400" dirty="0"/>
          </a:p>
        </p:txBody>
      </p:sp>
      <p:sp>
        <p:nvSpPr>
          <p:cNvPr id="253" name="Google Shape;253;p23"/>
          <p:cNvSpPr/>
          <p:nvPr/>
        </p:nvSpPr>
        <p:spPr>
          <a:xfrm>
            <a:off x="8665294" y="2667758"/>
            <a:ext cx="27356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Razvrstaj glagole po predmetu radnje.</a:t>
            </a:r>
            <a:endParaRPr sz="2400" dirty="0"/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07330" y="2100891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329" y="945881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17077" y="3366824"/>
            <a:ext cx="721293" cy="103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051" y="5031654"/>
            <a:ext cx="807456" cy="98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/>
        </p:nvSpPr>
        <p:spPr>
          <a:xfrm>
            <a:off x="8804922" y="3659613"/>
            <a:ext cx="27294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netočno.</a:t>
            </a:r>
            <a:endParaRPr sz="240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846830" y="5297894"/>
            <a:ext cx="64683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Dječak spokojno si leži / leži u platnenoj ležaljci.</a:t>
            </a:r>
            <a:endParaRPr sz="24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2158302" y="2974969"/>
            <a:ext cx="1344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gledao je</a:t>
            </a:r>
            <a:endParaRPr sz="2400" dirty="0"/>
          </a:p>
        </p:txBody>
      </p:sp>
      <p:sp>
        <p:nvSpPr>
          <p:cNvPr id="261" name="Google Shape;261;p23"/>
          <p:cNvSpPr txBox="1"/>
          <p:nvPr/>
        </p:nvSpPr>
        <p:spPr>
          <a:xfrm>
            <a:off x="2157552" y="4511964"/>
            <a:ext cx="20542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prepirao se</a:t>
            </a:r>
            <a:endParaRPr sz="2400" dirty="0"/>
          </a:p>
        </p:txBody>
      </p:sp>
      <p:sp>
        <p:nvSpPr>
          <p:cNvPr id="262" name="Google Shape;262;p23"/>
          <p:cNvSpPr txBox="1"/>
          <p:nvPr/>
        </p:nvSpPr>
        <p:spPr>
          <a:xfrm>
            <a:off x="2425729" y="3715839"/>
            <a:ext cx="1243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sjedio je</a:t>
            </a:r>
            <a:endParaRPr sz="2400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3925987" y="2959580"/>
            <a:ext cx="13066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grickao</a:t>
            </a:r>
            <a:endParaRPr sz="2400" dirty="0"/>
          </a:p>
        </p:txBody>
      </p:sp>
      <p:sp>
        <p:nvSpPr>
          <p:cNvPr id="264" name="Google Shape;264;p23"/>
          <p:cNvSpPr txBox="1"/>
          <p:nvPr/>
        </p:nvSpPr>
        <p:spPr>
          <a:xfrm>
            <a:off x="3893352" y="4493579"/>
            <a:ext cx="21982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 nasmijao</a:t>
            </a:r>
            <a:endParaRPr sz="2400" dirty="0"/>
          </a:p>
        </p:txBody>
      </p:sp>
      <p:sp>
        <p:nvSpPr>
          <p:cNvPr id="265" name="Google Shape;265;p23"/>
          <p:cNvSpPr txBox="1"/>
          <p:nvPr/>
        </p:nvSpPr>
        <p:spPr>
          <a:xfrm>
            <a:off x="3914403" y="3682892"/>
            <a:ext cx="1621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odustao</a:t>
            </a:r>
            <a:endParaRPr sz="2400" dirty="0"/>
          </a:p>
        </p:txBody>
      </p:sp>
      <p:cxnSp>
        <p:nvCxnSpPr>
          <p:cNvPr id="266" name="Google Shape;266;p23"/>
          <p:cNvCxnSpPr/>
          <p:nvPr/>
        </p:nvCxnSpPr>
        <p:spPr>
          <a:xfrm flipV="1">
            <a:off x="3001068" y="5525409"/>
            <a:ext cx="680390" cy="14563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2" name="Google Shape;272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4"/>
          <p:cNvSpPr txBox="1"/>
          <p:nvPr/>
        </p:nvSpPr>
        <p:spPr>
          <a:xfrm>
            <a:off x="8081052" y="218657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78" name="Google Shape;278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22591" y="2773033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0" name="Google Shape;280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2" name="Google Shape;282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83" name="Google Shape;283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84" name="Google Shape;284;p24"/>
          <p:cNvSpPr txBox="1"/>
          <p:nvPr/>
        </p:nvSpPr>
        <p:spPr>
          <a:xfrm>
            <a:off x="1862865" y="1208267"/>
            <a:ext cx="147917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glagole prema predmetu radnje.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1862865" y="2816927"/>
            <a:ext cx="18422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citate i odredi glagole po prijelaznosti.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1862865" y="4179139"/>
            <a:ext cx="21087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glagole po prijelaznosti i ispravi pogreške u rečenicama.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5208711" y="1085156"/>
            <a:ext cx="18833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izazove i zasluži pohvalu za  svoje poznavanje glagola po prijelaznosti.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5208711" y="2688854"/>
            <a:ext cx="154054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172414" y="1269908"/>
            <a:ext cx="325553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Glagoli po predmetu radnje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66748" y="1415435"/>
            <a:ext cx="4403782" cy="437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74515" y="1907932"/>
            <a:ext cx="1678961" cy="254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450559" y="1833706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1858"/>
          <a:stretch/>
        </p:blipFill>
        <p:spPr>
          <a:xfrm rot="-190418">
            <a:off x="1229166" y="345852"/>
            <a:ext cx="4494589" cy="610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804246" y="2655102"/>
            <a:ext cx="304351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glagoli? Kako se dijele glagoli prema značenju? Kakvi mogu biti glagoli prema vidu? Nabroji padeže i padežna pitanja.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477608" y="1729065"/>
            <a:ext cx="1256225" cy="267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214" y="159473"/>
            <a:ext cx="1847334" cy="15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9" y="-2636138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136050" y="889330"/>
            <a:ext cx="5000328" cy="484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14234" y="488895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7888812" y="477540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34107" y="603979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238493" y="1199355"/>
            <a:ext cx="2248533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150800" y="712549"/>
            <a:ext cx="717487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r>
              <a:rPr lang="hr-HR" sz="2400" b="1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Selfie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sebić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samoslik</a:t>
            </a:r>
            <a:endParaRPr lang="hr-HR" sz="2400" b="1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 jezik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održao je natječaj za najbolju hrvatsku riječ za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Proučivši prijedloge, redakcija je najboljom ocijenila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„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sebić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Ostali su zanimljivi prijedlozi bili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samoslik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osobnjača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zrcalka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Iako su digitalni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selfiji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trend 21. stoljeća, portretiranje samoga sebe nije ništa novo. I naši su predci izrađivali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načine koji su im bili dostupni – kistom i bojama na platnu. Slikanje vlastitih portreta ušlo je u modu u 15. stoljeću…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8015735" y="1985286"/>
            <a:ext cx="35139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u bilježnicu nekoliko rečenica u kojima zapažaš imenicu u akuzativu.</a:t>
            </a:r>
            <a:endParaRPr sz="2400" dirty="0"/>
          </a:p>
        </p:txBody>
      </p:sp>
      <p:sp>
        <p:nvSpPr>
          <p:cNvPr id="126" name="Google Shape;126;p16"/>
          <p:cNvSpPr/>
          <p:nvPr/>
        </p:nvSpPr>
        <p:spPr>
          <a:xfrm>
            <a:off x="8576843" y="3483050"/>
            <a:ext cx="27560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predmet radnje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predmet na komu se ili na čemu se vrši radnja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22950" y="1547381"/>
            <a:ext cx="3960760" cy="4094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893098" y="149865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8335392" y="2152952"/>
            <a:ext cx="23648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PRIJELAZNI GLAGOLI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1382556" y="673951"/>
            <a:ext cx="77723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predikate u sljedećim rečenicama. Tko vrši radnju? Na koju riječ prelazi radnja? U kojem je padežu imenica koja izriče predmet radnje?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826936" y="2002961"/>
            <a:ext cx="6096000" cy="2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 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Hrvatski jezik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održao 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natječaj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Ponosno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postavljaju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uratke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naši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predci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izrađivali 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selfije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693860" flipH="1">
            <a:off x="3941542" y="2044846"/>
            <a:ext cx="1095327" cy="96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63515" flipH="1">
            <a:off x="2968263" y="2816612"/>
            <a:ext cx="1589114" cy="14049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4915941" y="4167974"/>
            <a:ext cx="27457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imenica 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akuzativu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predmet radnje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8331965" y="2876990"/>
            <a:ext cx="28901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Prijelazni glagoli imaju uza se imenicu u akuzativu bez prijedloga.</a:t>
            </a:r>
            <a:endParaRPr sz="2400" dirty="0"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693860" flipH="1">
            <a:off x="3218010" y="4199023"/>
            <a:ext cx="1095327" cy="96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90988" y="1024299"/>
            <a:ext cx="4456469" cy="451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509245" y="1453704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7996170" y="2160628"/>
            <a:ext cx="2658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NEPRIJELAZNI GLAGOLI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1220962" y="681955"/>
            <a:ext cx="67752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predikate u sljedećim rečenicama. Tko vrši radnju? Prelazi li radnja na imenicu u akuzativu? U kojem su padežu istaknute imenice?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845759" y="1904696"/>
            <a:ext cx="60960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Autoportreti slavnih slikara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zlata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Pretjerali su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slikama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Zavirimo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3453838" y="2862917"/>
            <a:ext cx="27223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u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genitivu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1874745" y="4024204"/>
            <a:ext cx="36965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u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instrumentalu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2084835" y="5251095"/>
            <a:ext cx="48569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u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akuzativu s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prijedlogom</a:t>
            </a:r>
            <a:endParaRPr sz="2400" dirty="0">
              <a:solidFill>
                <a:srgbClr val="00B0F0"/>
              </a:solidFill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686625" y="2896117"/>
            <a:ext cx="30651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Neprijelazni glagoli nemaju uza se imenicu u akuzativu bez prijedloga.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647" y="3514696"/>
            <a:ext cx="3155576" cy="262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848483" y="1281451"/>
            <a:ext cx="4051457" cy="404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299042" y="172828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8099974" y="2434600"/>
            <a:ext cx="22826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POVRATNI GLAGOLI</a:t>
            </a:r>
            <a:endParaRPr sz="2400" dirty="0"/>
          </a:p>
        </p:txBody>
      </p:sp>
      <p:sp>
        <p:nvSpPr>
          <p:cNvPr id="176" name="Google Shape;176;p19"/>
          <p:cNvSpPr/>
          <p:nvPr/>
        </p:nvSpPr>
        <p:spPr>
          <a:xfrm>
            <a:off x="637309" y="1035959"/>
            <a:ext cx="69458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predikate u sljedećim rečenicama. Tko vrši radnju? Kojoj vrsti riječi pripada istaknuta riječ </a:t>
            </a:r>
            <a:r>
              <a:rPr lang="hr-HR" sz="24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177" name="Google Shape;177;p19"/>
          <p:cNvSpPr/>
          <p:nvPr/>
        </p:nvSpPr>
        <p:spPr>
          <a:xfrm>
            <a:off x="437978" y="2020669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Naša generacija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prva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dosjetila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selfija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Fotografiraju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gotovo svi.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7481974" y="3225371"/>
            <a:ext cx="30194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Povratni glagoli uza se uvijek imaju povratnu zamjenicu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99418" y="1375749"/>
            <a:ext cx="4041219" cy="413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8855013" y="1437680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8150576" y="2247430"/>
            <a:ext cx="31389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GLAGOLI PO PREDMETU RADNJE</a:t>
            </a:r>
            <a:endParaRPr sz="2400" dirty="0"/>
          </a:p>
        </p:txBody>
      </p:sp>
      <p:sp>
        <p:nvSpPr>
          <p:cNvPr id="192" name="Google Shape;192;p20"/>
          <p:cNvSpPr txBox="1"/>
          <p:nvPr/>
        </p:nvSpPr>
        <p:spPr>
          <a:xfrm>
            <a:off x="8687331" y="3199482"/>
            <a:ext cx="21285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prijelazni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neprijelazni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povratni</a:t>
            </a:r>
            <a:endParaRPr sz="2400" dirty="0"/>
          </a:p>
        </p:txBody>
      </p:sp>
      <p:sp>
        <p:nvSpPr>
          <p:cNvPr id="193" name="Google Shape;193;p20"/>
          <p:cNvSpPr txBox="1"/>
          <p:nvPr/>
        </p:nvSpPr>
        <p:spPr>
          <a:xfrm>
            <a:off x="1484022" y="703663"/>
            <a:ext cx="67455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glagole po prijelaznosti. Napiši u svoju bilježnicu primjer za svaku vrstu glagola.</a:t>
            </a:r>
            <a:endParaRPr sz="2400" dirty="0"/>
          </a:p>
        </p:txBody>
      </p:sp>
      <p:sp>
        <p:nvSpPr>
          <p:cNvPr id="194" name="Google Shape;194;p20"/>
          <p:cNvSpPr/>
          <p:nvPr/>
        </p:nvSpPr>
        <p:spPr>
          <a:xfrm>
            <a:off x="210939" y="4943667"/>
            <a:ext cx="7850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Promatram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prolaznike.   </a:t>
            </a:r>
            <a:r>
              <a:rPr lang="hr-HR" sz="2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Pao sam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bicikla.     </a:t>
            </a:r>
            <a:r>
              <a:rPr lang="hr-HR" sz="24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Penjem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vrhu.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144" y="1948418"/>
            <a:ext cx="6548372" cy="306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Google Shape;202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91979" y="1324672"/>
            <a:ext cx="4012955" cy="396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8239019" y="1616351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1445153" y="817078"/>
            <a:ext cx="67613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Kakvi mogu biti povratni glagoli?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8003952" y="2276458"/>
            <a:ext cx="28134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VRSTE POVRATNIH GLAGOLA</a:t>
            </a:r>
            <a:endParaRPr sz="2400" dirty="0"/>
          </a:p>
        </p:txBody>
      </p:sp>
      <p:sp>
        <p:nvSpPr>
          <p:cNvPr id="209" name="Google Shape;209;p21"/>
          <p:cNvSpPr/>
          <p:nvPr/>
        </p:nvSpPr>
        <p:spPr>
          <a:xfrm>
            <a:off x="1173754" y="1516813"/>
            <a:ext cx="1615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Češljam se. 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3335531" y="1534740"/>
            <a:ext cx="30328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pravi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povratni glagol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1210624" y="2908469"/>
            <a:ext cx="16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Smijem se. 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3283223" y="2908469"/>
            <a:ext cx="3200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nepravi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povratni glagol</a:t>
            </a:r>
            <a:endParaRPr sz="2400" dirty="0"/>
          </a:p>
        </p:txBody>
      </p:sp>
      <p:sp>
        <p:nvSpPr>
          <p:cNvPr id="213" name="Google Shape;213;p21"/>
          <p:cNvSpPr/>
          <p:nvPr/>
        </p:nvSpPr>
        <p:spPr>
          <a:xfrm>
            <a:off x="1241879" y="4460538"/>
            <a:ext cx="23741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Dogovaramo se.</a:t>
            </a:r>
            <a:endParaRPr sz="2400" dirty="0"/>
          </a:p>
        </p:txBody>
      </p:sp>
      <p:sp>
        <p:nvSpPr>
          <p:cNvPr id="214" name="Google Shape;214;p21"/>
          <p:cNvSpPr/>
          <p:nvPr/>
        </p:nvSpPr>
        <p:spPr>
          <a:xfrm>
            <a:off x="3784802" y="4422702"/>
            <a:ext cx="35548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uzajamno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povratni glagol</a:t>
            </a:r>
            <a:endParaRPr sz="2400" dirty="0"/>
          </a:p>
        </p:txBody>
      </p:sp>
      <p:sp>
        <p:nvSpPr>
          <p:cNvPr id="215" name="Google Shape;215;p21"/>
          <p:cNvSpPr txBox="1"/>
          <p:nvPr/>
        </p:nvSpPr>
        <p:spPr>
          <a:xfrm>
            <a:off x="1195186" y="1987372"/>
            <a:ext cx="6282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subjekt vrši radnju na sebi;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zamijeniti sa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1173754" y="3421959"/>
            <a:ext cx="62829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subjekt ne vrši izravno radnju na sebi;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zamijeniti sa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217" name="Google Shape;217;p21"/>
          <p:cNvSpPr/>
          <p:nvPr/>
        </p:nvSpPr>
        <p:spPr>
          <a:xfrm>
            <a:off x="1267237" y="5005985"/>
            <a:ext cx="60960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subjekti obavljaju radnji jedni na drugima ili međusobno;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možemo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zamijeniti sa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8620163" y="3119692"/>
            <a:ext cx="21244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</a:t>
            </a:r>
            <a:endParaRPr sz="2400" dirty="0" smtClean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nepravi</a:t>
            </a:r>
            <a:endParaRPr sz="2400" dirty="0" smtClean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uzajamni</a:t>
            </a:r>
            <a:endParaRPr sz="2400" dirty="0"/>
          </a:p>
        </p:txBody>
      </p:sp>
      <p:pic>
        <p:nvPicPr>
          <p:cNvPr id="219" name="Google Shape;219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36574" y="1452187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77042" y="2840489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55610" y="4325719"/>
            <a:ext cx="618144" cy="61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571</Words>
  <Application>Microsoft Office PowerPoint</Application>
  <PresentationFormat>Široki zaslon</PresentationFormat>
  <Paragraphs>84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6</cp:revision>
  <dcterms:modified xsi:type="dcterms:W3CDTF">2020-09-19T13:01:46Z</dcterms:modified>
</cp:coreProperties>
</file>